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305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91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3535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4" descr="Bizentro.jpg">
            <a:extLst>
              <a:ext uri="{FF2B5EF4-FFF2-40B4-BE49-F238E27FC236}">
                <a16:creationId xmlns:a16="http://schemas.microsoft.com/office/drawing/2014/main" id="{9C6B1F27-2FF8-438B-80F4-8F3FA4D933D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1710" y="6478905"/>
            <a:ext cx="869950" cy="233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8868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2BDCC2A-AC37-46C9-878B-9722B7B024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9180310"/>
              </p:ext>
            </p:extLst>
          </p:nvPr>
        </p:nvGraphicFramePr>
        <p:xfrm>
          <a:off x="352668" y="422032"/>
          <a:ext cx="11481777" cy="59699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5222">
                  <a:extLst>
                    <a:ext uri="{9D8B030D-6E8A-4147-A177-3AD203B41FA5}">
                      <a16:colId xmlns:a16="http://schemas.microsoft.com/office/drawing/2014/main" val="1865797736"/>
                    </a:ext>
                  </a:extLst>
                </a:gridCol>
                <a:gridCol w="2485172">
                  <a:extLst>
                    <a:ext uri="{9D8B030D-6E8A-4147-A177-3AD203B41FA5}">
                      <a16:colId xmlns:a16="http://schemas.microsoft.com/office/drawing/2014/main" val="1618977703"/>
                    </a:ext>
                  </a:extLst>
                </a:gridCol>
                <a:gridCol w="1907930">
                  <a:extLst>
                    <a:ext uri="{9D8B030D-6E8A-4147-A177-3AD203B41FA5}">
                      <a16:colId xmlns:a16="http://schemas.microsoft.com/office/drawing/2014/main" val="4162268756"/>
                    </a:ext>
                  </a:extLst>
                </a:gridCol>
                <a:gridCol w="2321170">
                  <a:extLst>
                    <a:ext uri="{9D8B030D-6E8A-4147-A177-3AD203B41FA5}">
                      <a16:colId xmlns:a16="http://schemas.microsoft.com/office/drawing/2014/main" val="2378458943"/>
                    </a:ext>
                  </a:extLst>
                </a:gridCol>
                <a:gridCol w="817684">
                  <a:extLst>
                    <a:ext uri="{9D8B030D-6E8A-4147-A177-3AD203B41FA5}">
                      <a16:colId xmlns:a16="http://schemas.microsoft.com/office/drawing/2014/main" val="3945655018"/>
                    </a:ext>
                  </a:extLst>
                </a:gridCol>
                <a:gridCol w="1182566">
                  <a:extLst>
                    <a:ext uri="{9D8B030D-6E8A-4147-A177-3AD203B41FA5}">
                      <a16:colId xmlns:a16="http://schemas.microsoft.com/office/drawing/2014/main" val="789099466"/>
                    </a:ext>
                  </a:extLst>
                </a:gridCol>
                <a:gridCol w="593481">
                  <a:extLst>
                    <a:ext uri="{9D8B030D-6E8A-4147-A177-3AD203B41FA5}">
                      <a16:colId xmlns:a16="http://schemas.microsoft.com/office/drawing/2014/main" val="1792798587"/>
                    </a:ext>
                  </a:extLst>
                </a:gridCol>
                <a:gridCol w="738552">
                  <a:extLst>
                    <a:ext uri="{9D8B030D-6E8A-4147-A177-3AD203B41FA5}">
                      <a16:colId xmlns:a16="http://schemas.microsoft.com/office/drawing/2014/main" val="2698722369"/>
                    </a:ext>
                  </a:extLst>
                </a:gridCol>
              </a:tblGrid>
              <a:tr h="309388"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화 면 설 계 서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072705"/>
                  </a:ext>
                </a:extLst>
              </a:tr>
              <a:tr h="2507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시스템 명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휴스틸 </a:t>
                      </a:r>
                      <a:r>
                        <a:rPr lang="en-US" altLang="ko-KR" sz="1000" dirty="0"/>
                        <a:t>MES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화면 </a:t>
                      </a:r>
                      <a:r>
                        <a:rPr lang="en-US" altLang="ko-KR" sz="1000" dirty="0"/>
                        <a:t>ID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PS301O01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작성자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이지형</a:t>
                      </a:r>
                      <a:endParaRPr lang="ko-KR" altLang="en-US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034303"/>
                  </a:ext>
                </a:extLst>
              </a:tr>
              <a:tr h="2507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서브 시스템명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공정관리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화면 명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스켈프 라벨발행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작성일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2022/10/28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/>
                        <a:t>PAGE</a:t>
                      </a:r>
                      <a:endParaRPr lang="ko-KR" altLang="en-US" sz="1000" b="1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1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6827146"/>
                  </a:ext>
                </a:extLst>
              </a:tr>
              <a:tr h="5159009">
                <a:tc gridSpan="8"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/>
                        <a:t>0. </a:t>
                      </a:r>
                      <a:r>
                        <a:rPr lang="ko-KR" altLang="en-US" sz="1000" b="1" dirty="0"/>
                        <a:t>개요</a:t>
                      </a:r>
                      <a:endParaRPr lang="en-US" altLang="ko-KR" sz="1000" b="1" dirty="0"/>
                    </a:p>
                    <a:p>
                      <a:pPr latinLnBrk="1"/>
                      <a:r>
                        <a:rPr lang="en-US" altLang="ko-KR" sz="1000" b="1"/>
                        <a:t>   </a:t>
                      </a:r>
                      <a:r>
                        <a:rPr lang="ko-KR" altLang="en-US" sz="1000" b="1"/>
                        <a:t> 스켈프 </a:t>
                      </a:r>
                      <a:r>
                        <a:rPr lang="en-US" altLang="ko-KR" sz="1000" b="1"/>
                        <a:t>ID</a:t>
                      </a:r>
                      <a:r>
                        <a:rPr lang="ko-KR" altLang="en-US" sz="1000" b="1"/>
                        <a:t>체계 및 라벨출력</a:t>
                      </a:r>
                      <a:endParaRPr lang="en-US" altLang="ko-KR" sz="1000" b="0" dirty="0"/>
                    </a:p>
                    <a:p>
                      <a:pPr latinLnBrk="1"/>
                      <a:endParaRPr lang="en-US" altLang="ko-KR" sz="1000" b="1" dirty="0"/>
                    </a:p>
                    <a:p>
                      <a:pPr marL="228600" indent="-228600" latinLnBrk="1">
                        <a:buAutoNum type="arabicPeriod"/>
                      </a:pPr>
                      <a:r>
                        <a:rPr lang="en-US" altLang="ko-KR" sz="1000" b="1"/>
                        <a:t>Skelp ID</a:t>
                      </a:r>
                      <a:r>
                        <a:rPr lang="ko-KR" altLang="en-US" sz="1000" b="1"/>
                        <a:t> 체계</a:t>
                      </a: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ko-KR" altLang="en-US" sz="1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6000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FEB2807-17B8-AD29-0A19-AA363814B024}"/>
              </a:ext>
            </a:extLst>
          </p:cNvPr>
          <p:cNvSpPr txBox="1"/>
          <p:nvPr/>
        </p:nvSpPr>
        <p:spPr>
          <a:xfrm>
            <a:off x="938489" y="3590853"/>
            <a:ext cx="8100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호기 </a:t>
            </a:r>
            <a:r>
              <a:rPr lang="en-US" altLang="ko-KR" sz="1200"/>
              <a:t>:    A</a:t>
            </a:r>
            <a:r>
              <a:rPr lang="ko-KR" altLang="en-US" sz="1200"/>
              <a:t> </a:t>
            </a:r>
            <a:r>
              <a:rPr lang="en-US" altLang="ko-KR" sz="1200"/>
              <a:t>-&gt;</a:t>
            </a:r>
            <a:r>
              <a:rPr lang="ko-KR" altLang="en-US" sz="1200"/>
              <a:t> 슬릿다</a:t>
            </a:r>
            <a:r>
              <a:rPr lang="en-US" altLang="ko-KR" sz="1200"/>
              <a:t>1</a:t>
            </a:r>
            <a:r>
              <a:rPr lang="ko-KR" altLang="en-US" sz="1200"/>
              <a:t>호기</a:t>
            </a:r>
            <a:r>
              <a:rPr lang="en-US" altLang="ko-KR" sz="1200"/>
              <a:t>,  B -&gt; </a:t>
            </a:r>
            <a:r>
              <a:rPr lang="ko-KR" altLang="en-US" sz="1200"/>
              <a:t>슬릿다</a:t>
            </a:r>
            <a:r>
              <a:rPr lang="en-US" altLang="ko-KR" sz="1200"/>
              <a:t>2</a:t>
            </a:r>
            <a:r>
              <a:rPr lang="ko-KR" altLang="en-US" sz="1200"/>
              <a:t>호기</a:t>
            </a:r>
            <a:endParaRPr lang="en-US" altLang="ko-KR" sz="1200"/>
          </a:p>
          <a:p>
            <a:r>
              <a:rPr lang="en-US" altLang="ko-KR" sz="1200"/>
              <a:t>LOT </a:t>
            </a:r>
            <a:r>
              <a:rPr lang="ko-KR" altLang="en-US" sz="1200"/>
              <a:t>생성일자   </a:t>
            </a:r>
            <a:r>
              <a:rPr lang="en-US" altLang="ko-KR" sz="1200"/>
              <a:t>:    Ex)  221020  -&gt;  22</a:t>
            </a:r>
            <a:r>
              <a:rPr lang="ko-KR" altLang="en-US" sz="1200"/>
              <a:t>년 </a:t>
            </a:r>
            <a:r>
              <a:rPr lang="en-US" altLang="ko-KR" sz="1200"/>
              <a:t>10</a:t>
            </a:r>
            <a:r>
              <a:rPr lang="ko-KR" altLang="en-US" sz="1200"/>
              <a:t>월 </a:t>
            </a:r>
            <a:r>
              <a:rPr lang="en-US" altLang="ko-KR" sz="1200"/>
              <a:t>20</a:t>
            </a:r>
            <a:r>
              <a:rPr lang="ko-KR" altLang="en-US" sz="1200"/>
              <a:t>일</a:t>
            </a:r>
            <a:endParaRPr lang="en-US" altLang="ko-KR" sz="1200"/>
          </a:p>
          <a:p>
            <a:r>
              <a:rPr lang="ko-KR" altLang="en-US" sz="1200"/>
              <a:t>일련번호 </a:t>
            </a:r>
            <a:r>
              <a:rPr lang="en-US" altLang="ko-KR" sz="1200"/>
              <a:t>:  </a:t>
            </a:r>
            <a:r>
              <a:rPr lang="ko-KR" altLang="en-US" sz="1200"/>
              <a:t>일별로  </a:t>
            </a:r>
            <a:r>
              <a:rPr lang="en-US" altLang="ko-KR" sz="1200"/>
              <a:t>1</a:t>
            </a:r>
            <a:r>
              <a:rPr lang="ko-KR" altLang="en-US" sz="1200"/>
              <a:t> </a:t>
            </a:r>
            <a:r>
              <a:rPr lang="en-US" altLang="ko-KR" sz="1200"/>
              <a:t>~</a:t>
            </a:r>
            <a:r>
              <a:rPr lang="ko-KR" altLang="en-US" sz="1200"/>
              <a:t> </a:t>
            </a:r>
            <a:r>
              <a:rPr lang="en-US" altLang="ko-KR" sz="1200"/>
              <a:t>999</a:t>
            </a:r>
            <a:r>
              <a:rPr lang="ko-KR" altLang="en-US" sz="1200"/>
              <a:t> 순차적으로 </a:t>
            </a:r>
            <a:r>
              <a:rPr lang="en-US" altLang="ko-KR" sz="1200"/>
              <a:t>Serial No </a:t>
            </a:r>
            <a:r>
              <a:rPr lang="ko-KR" altLang="en-US" sz="1200"/>
              <a:t>발행</a:t>
            </a:r>
            <a:endParaRPr lang="en-US" altLang="ko-KR" sz="1200"/>
          </a:p>
          <a:p>
            <a:endParaRPr lang="en-US" altLang="ko-KR" sz="1200"/>
          </a:p>
          <a:p>
            <a:endParaRPr lang="ko-KR" altLang="en-US" sz="120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1B5414C-9C5E-0818-160E-0D61FB2731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416774"/>
              </p:ext>
            </p:extLst>
          </p:nvPr>
        </p:nvGraphicFramePr>
        <p:xfrm>
          <a:off x="938489" y="2086613"/>
          <a:ext cx="5334000" cy="1042035"/>
        </p:xfrm>
        <a:graphic>
          <a:graphicData uri="http://schemas.openxmlformats.org/drawingml/2006/table">
            <a:tbl>
              <a:tblPr/>
              <a:tblGrid>
                <a:gridCol w="533400">
                  <a:extLst>
                    <a:ext uri="{9D8B030D-6E8A-4147-A177-3AD203B41FA5}">
                      <a16:colId xmlns:a16="http://schemas.microsoft.com/office/drawing/2014/main" val="2381754703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3019101936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1356020105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4012035970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1486065249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13479763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1751995658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1348383544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1178840489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39022026"/>
                    </a:ext>
                  </a:extLst>
                </a:gridCol>
              </a:tblGrid>
              <a:tr h="42672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LOT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생성일자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일련번호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133652"/>
                  </a:ext>
                </a:extLst>
              </a:tr>
              <a:tr h="16002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8336394"/>
                  </a:ext>
                </a:extLst>
              </a:tr>
              <a:tr h="438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7484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346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2BDCC2A-AC37-46C9-878B-9722B7B024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5029846"/>
              </p:ext>
            </p:extLst>
          </p:nvPr>
        </p:nvGraphicFramePr>
        <p:xfrm>
          <a:off x="352668" y="422032"/>
          <a:ext cx="11481777" cy="59699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5222">
                  <a:extLst>
                    <a:ext uri="{9D8B030D-6E8A-4147-A177-3AD203B41FA5}">
                      <a16:colId xmlns:a16="http://schemas.microsoft.com/office/drawing/2014/main" val="1865797736"/>
                    </a:ext>
                  </a:extLst>
                </a:gridCol>
                <a:gridCol w="2485172">
                  <a:extLst>
                    <a:ext uri="{9D8B030D-6E8A-4147-A177-3AD203B41FA5}">
                      <a16:colId xmlns:a16="http://schemas.microsoft.com/office/drawing/2014/main" val="1618977703"/>
                    </a:ext>
                  </a:extLst>
                </a:gridCol>
                <a:gridCol w="1907930">
                  <a:extLst>
                    <a:ext uri="{9D8B030D-6E8A-4147-A177-3AD203B41FA5}">
                      <a16:colId xmlns:a16="http://schemas.microsoft.com/office/drawing/2014/main" val="4162268756"/>
                    </a:ext>
                  </a:extLst>
                </a:gridCol>
                <a:gridCol w="2321170">
                  <a:extLst>
                    <a:ext uri="{9D8B030D-6E8A-4147-A177-3AD203B41FA5}">
                      <a16:colId xmlns:a16="http://schemas.microsoft.com/office/drawing/2014/main" val="2378458943"/>
                    </a:ext>
                  </a:extLst>
                </a:gridCol>
                <a:gridCol w="817684">
                  <a:extLst>
                    <a:ext uri="{9D8B030D-6E8A-4147-A177-3AD203B41FA5}">
                      <a16:colId xmlns:a16="http://schemas.microsoft.com/office/drawing/2014/main" val="3945655018"/>
                    </a:ext>
                  </a:extLst>
                </a:gridCol>
                <a:gridCol w="1182566">
                  <a:extLst>
                    <a:ext uri="{9D8B030D-6E8A-4147-A177-3AD203B41FA5}">
                      <a16:colId xmlns:a16="http://schemas.microsoft.com/office/drawing/2014/main" val="789099466"/>
                    </a:ext>
                  </a:extLst>
                </a:gridCol>
                <a:gridCol w="593481">
                  <a:extLst>
                    <a:ext uri="{9D8B030D-6E8A-4147-A177-3AD203B41FA5}">
                      <a16:colId xmlns:a16="http://schemas.microsoft.com/office/drawing/2014/main" val="1792798587"/>
                    </a:ext>
                  </a:extLst>
                </a:gridCol>
                <a:gridCol w="738552">
                  <a:extLst>
                    <a:ext uri="{9D8B030D-6E8A-4147-A177-3AD203B41FA5}">
                      <a16:colId xmlns:a16="http://schemas.microsoft.com/office/drawing/2014/main" val="2698722369"/>
                    </a:ext>
                  </a:extLst>
                </a:gridCol>
              </a:tblGrid>
              <a:tr h="309388"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화 면 설 계 서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072705"/>
                  </a:ext>
                </a:extLst>
              </a:tr>
              <a:tr h="2507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시스템 명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휴스틸 </a:t>
                      </a:r>
                      <a:r>
                        <a:rPr lang="en-US" altLang="ko-KR" sz="1000" dirty="0"/>
                        <a:t>MES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화면 </a:t>
                      </a:r>
                      <a:r>
                        <a:rPr lang="en-US" altLang="ko-KR" sz="1000" dirty="0"/>
                        <a:t>ID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50" charset="-127"/>
                          <a:ea typeface="Malgun Gothic" panose="020B0503020000020004" pitchFamily="50" charset="-127"/>
                        </a:rPr>
                        <a:t>PS301O01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작성자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이지형</a:t>
                      </a:r>
                      <a:endParaRPr lang="ko-KR" altLang="en-US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034303"/>
                  </a:ext>
                </a:extLst>
              </a:tr>
              <a:tr h="2507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서브 시스템명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공정관리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/>
                        <a:t>화면 명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/>
                        <a:t>스켈프 라벨발행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작성일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2022/10/28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/>
                        <a:t>PAGE</a:t>
                      </a:r>
                      <a:endParaRPr lang="ko-KR" altLang="en-US" sz="1000" b="1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2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6827146"/>
                  </a:ext>
                </a:extLst>
              </a:tr>
              <a:tr h="5159009">
                <a:tc gridSpan="8">
                  <a:txBody>
                    <a:bodyPr/>
                    <a:lstStyle/>
                    <a:p>
                      <a:pPr latinLnBrk="1"/>
                      <a:r>
                        <a:rPr lang="en-US" altLang="ko-KR" sz="1000" b="1" dirty="0"/>
                        <a:t>0. </a:t>
                      </a:r>
                      <a:r>
                        <a:rPr lang="ko-KR" altLang="en-US" sz="1000" b="1" dirty="0"/>
                        <a:t>개요</a:t>
                      </a:r>
                      <a:endParaRPr lang="en-US" altLang="ko-KR" sz="1000" b="1" dirty="0"/>
                    </a:p>
                    <a:p>
                      <a:pPr latinLnBrk="1"/>
                      <a:r>
                        <a:rPr lang="en-US" altLang="ko-KR" sz="1000" b="1"/>
                        <a:t>   </a:t>
                      </a:r>
                      <a:r>
                        <a:rPr lang="ko-KR" altLang="en-US" sz="1000" b="1"/>
                        <a:t> 스켈프 </a:t>
                      </a:r>
                      <a:r>
                        <a:rPr lang="en-US" altLang="ko-KR" sz="1000" b="1"/>
                        <a:t>ID</a:t>
                      </a:r>
                      <a:r>
                        <a:rPr lang="ko-KR" altLang="en-US" sz="1000" b="1"/>
                        <a:t>체계 및 라벨출력</a:t>
                      </a:r>
                      <a:endParaRPr lang="en-US" altLang="ko-KR" sz="1000" b="0" dirty="0"/>
                    </a:p>
                    <a:p>
                      <a:pPr latinLnBrk="1"/>
                      <a:endParaRPr lang="en-US" altLang="ko-KR" sz="1000" b="1" dirty="0"/>
                    </a:p>
                    <a:p>
                      <a:pPr marL="228600" indent="-228600" latinLnBrk="1">
                        <a:buAutoNum type="arabicPeriod"/>
                      </a:pPr>
                      <a:endParaRPr lang="en-US" altLang="ko-KR" sz="1000" b="1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altLang="ko-KR" sz="1000" b="1"/>
                        <a:t>Skelp No</a:t>
                      </a:r>
                      <a:r>
                        <a:rPr lang="ko-KR" altLang="en-US" sz="1000" b="1"/>
                        <a:t> 체계</a:t>
                      </a:r>
                      <a:endParaRPr lang="en-US" altLang="ko-KR" sz="1000" b="1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1000" b="1"/>
                    </a:p>
                    <a:p>
                      <a:pPr marL="228600" marR="0" lvl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ko-KR" altLang="en-US" sz="1000" b="1"/>
                    </a:p>
                    <a:p>
                      <a:pPr marL="228600" indent="-228600" latinLnBrk="1">
                        <a:buAutoNum type="arabicPeriod"/>
                      </a:pPr>
                      <a:endParaRPr lang="ko-KR" altLang="en-US" sz="1000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16000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FEB2807-17B8-AD29-0A19-AA363814B024}"/>
              </a:ext>
            </a:extLst>
          </p:cNvPr>
          <p:cNvSpPr txBox="1"/>
          <p:nvPr/>
        </p:nvSpPr>
        <p:spPr>
          <a:xfrm>
            <a:off x="663791" y="3919379"/>
            <a:ext cx="8100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공장 </a:t>
            </a:r>
            <a:r>
              <a:rPr lang="en-US" altLang="ko-KR" sz="1200"/>
              <a:t>:  A  (</a:t>
            </a:r>
            <a:r>
              <a:rPr lang="ko-KR" altLang="en-US" sz="1200"/>
              <a:t>당진공장</a:t>
            </a:r>
            <a:r>
              <a:rPr lang="en-US" altLang="ko-KR" sz="1200"/>
              <a:t>)</a:t>
            </a:r>
          </a:p>
          <a:p>
            <a:r>
              <a:rPr lang="ko-KR" altLang="en-US" sz="1200"/>
              <a:t>호기 </a:t>
            </a:r>
            <a:r>
              <a:rPr lang="en-US" altLang="ko-KR" sz="1200"/>
              <a:t>:  1</a:t>
            </a:r>
            <a:r>
              <a:rPr lang="ko-KR" altLang="en-US" sz="1200"/>
              <a:t> </a:t>
            </a:r>
            <a:r>
              <a:rPr lang="en-US" altLang="ko-KR" sz="1200"/>
              <a:t> (</a:t>
            </a:r>
            <a:r>
              <a:rPr lang="ko-KR" altLang="en-US" sz="1200"/>
              <a:t>스릿다</a:t>
            </a:r>
            <a:r>
              <a:rPr lang="en-US" altLang="ko-KR" sz="1200"/>
              <a:t>1</a:t>
            </a:r>
            <a:r>
              <a:rPr lang="ko-KR" altLang="en-US" sz="1200"/>
              <a:t>호기</a:t>
            </a:r>
            <a:r>
              <a:rPr lang="en-US" altLang="ko-KR" sz="1200"/>
              <a:t>),  2 (</a:t>
            </a:r>
            <a:r>
              <a:rPr lang="ko-KR" altLang="en-US" sz="1200"/>
              <a:t>스릿다</a:t>
            </a:r>
            <a:r>
              <a:rPr lang="en-US" altLang="ko-KR" sz="1200"/>
              <a:t>2</a:t>
            </a:r>
            <a:r>
              <a:rPr lang="ko-KR" altLang="en-US" sz="1200"/>
              <a:t>호기</a:t>
            </a:r>
            <a:r>
              <a:rPr lang="en-US" altLang="ko-KR" sz="1200"/>
              <a:t>)</a:t>
            </a:r>
          </a:p>
          <a:p>
            <a:r>
              <a:rPr lang="ko-KR" altLang="en-US" sz="1200"/>
              <a:t>년도 </a:t>
            </a:r>
            <a:r>
              <a:rPr lang="en-US" altLang="ko-KR" sz="1200"/>
              <a:t>:  YY</a:t>
            </a:r>
            <a:r>
              <a:rPr lang="ko-KR" altLang="en-US" sz="1200"/>
              <a:t> </a:t>
            </a:r>
            <a:r>
              <a:rPr lang="en-US" altLang="ko-KR" sz="1200"/>
              <a:t>(</a:t>
            </a:r>
            <a:r>
              <a:rPr lang="ko-KR" altLang="en-US" sz="1200"/>
              <a:t>년도 숫자 </a:t>
            </a:r>
            <a:r>
              <a:rPr lang="en-US" altLang="ko-KR" sz="1200"/>
              <a:t>2</a:t>
            </a:r>
            <a:r>
              <a:rPr lang="ko-KR" altLang="en-US" sz="1200"/>
              <a:t>자리</a:t>
            </a:r>
            <a:r>
              <a:rPr lang="en-US" altLang="ko-KR" sz="1200"/>
              <a:t>)</a:t>
            </a:r>
          </a:p>
          <a:p>
            <a:r>
              <a:rPr lang="ko-KR" altLang="en-US" sz="1200"/>
              <a:t>월    </a:t>
            </a:r>
            <a:r>
              <a:rPr lang="en-US" altLang="ko-KR" sz="1200"/>
              <a:t>:  A  -&gt; 1</a:t>
            </a:r>
            <a:r>
              <a:rPr lang="ko-KR" altLang="en-US" sz="1200"/>
              <a:t>월</a:t>
            </a:r>
            <a:r>
              <a:rPr lang="en-US" altLang="ko-KR" sz="1200"/>
              <a:t>,  B -&gt; 2</a:t>
            </a:r>
            <a:r>
              <a:rPr lang="ko-KR" altLang="en-US" sz="1200"/>
              <a:t>월  </a:t>
            </a:r>
            <a:r>
              <a:rPr lang="en-US" altLang="ko-KR" sz="1200"/>
              <a:t>…</a:t>
            </a:r>
          </a:p>
          <a:p>
            <a:r>
              <a:rPr lang="ko-KR" altLang="en-US" sz="1200"/>
              <a:t>일    </a:t>
            </a:r>
            <a:r>
              <a:rPr lang="en-US" altLang="ko-KR" sz="1200"/>
              <a:t>:  </a:t>
            </a:r>
            <a:r>
              <a:rPr lang="ko-KR" altLang="en-US" sz="1200"/>
              <a:t>일자 </a:t>
            </a:r>
            <a:r>
              <a:rPr lang="en-US" altLang="ko-KR" sz="1200"/>
              <a:t>(</a:t>
            </a:r>
            <a:r>
              <a:rPr lang="ko-KR" altLang="en-US" sz="1200"/>
              <a:t>숫자 </a:t>
            </a:r>
            <a:r>
              <a:rPr lang="en-US" altLang="ko-KR" sz="1200"/>
              <a:t>2</a:t>
            </a:r>
            <a:r>
              <a:rPr lang="ko-KR" altLang="en-US" sz="1200"/>
              <a:t>자리</a:t>
            </a:r>
            <a:r>
              <a:rPr lang="en-US" altLang="ko-KR" sz="1200"/>
              <a:t>)</a:t>
            </a:r>
          </a:p>
          <a:p>
            <a:r>
              <a:rPr lang="ko-KR" altLang="en-US" sz="1200"/>
              <a:t>작업조 </a:t>
            </a:r>
            <a:r>
              <a:rPr lang="en-US" altLang="ko-KR" sz="1200"/>
              <a:t>:   A</a:t>
            </a:r>
            <a:r>
              <a:rPr lang="ko-KR" altLang="en-US" sz="1200"/>
              <a:t> </a:t>
            </a:r>
            <a:r>
              <a:rPr lang="en-US" altLang="ko-KR" sz="1200"/>
              <a:t>-&gt;</a:t>
            </a:r>
            <a:r>
              <a:rPr lang="ko-KR" altLang="en-US" sz="1200"/>
              <a:t> </a:t>
            </a:r>
            <a:r>
              <a:rPr lang="en-US" altLang="ko-KR" sz="1200"/>
              <a:t>A</a:t>
            </a:r>
            <a:r>
              <a:rPr lang="ko-KR" altLang="en-US" sz="1200"/>
              <a:t>조</a:t>
            </a:r>
            <a:r>
              <a:rPr lang="en-US" altLang="ko-KR" sz="1200"/>
              <a:t>,  B -&gt; B</a:t>
            </a:r>
            <a:r>
              <a:rPr lang="ko-KR" altLang="en-US" sz="1200"/>
              <a:t>조</a:t>
            </a:r>
            <a:endParaRPr lang="en-US" altLang="ko-KR" sz="1200"/>
          </a:p>
          <a:p>
            <a:endParaRPr lang="en-US" altLang="ko-KR" sz="1200"/>
          </a:p>
          <a:p>
            <a:r>
              <a:rPr lang="ko-KR" altLang="en-US" sz="1200"/>
              <a:t>투입횟수 </a:t>
            </a:r>
            <a:r>
              <a:rPr lang="en-US" altLang="ko-KR" sz="1200"/>
              <a:t>:  </a:t>
            </a:r>
            <a:r>
              <a:rPr lang="ko-KR" altLang="en-US" sz="1200"/>
              <a:t>올해</a:t>
            </a:r>
            <a:r>
              <a:rPr lang="en-US" altLang="ko-KR" sz="1200"/>
              <a:t> </a:t>
            </a:r>
            <a:r>
              <a:rPr lang="ko-KR" altLang="en-US" sz="1200"/>
              <a:t>동일한 품종의 작업지시가 내려온  횟수</a:t>
            </a:r>
            <a:endParaRPr lang="en-US" altLang="ko-KR" sz="1200"/>
          </a:p>
          <a:p>
            <a:r>
              <a:rPr lang="ko-KR" altLang="en-US" sz="1200"/>
              <a:t>코일 </a:t>
            </a:r>
            <a:r>
              <a:rPr lang="en-US" altLang="ko-KR" sz="1200"/>
              <a:t>SN   :  </a:t>
            </a:r>
            <a:r>
              <a:rPr lang="ko-KR" altLang="en-US" sz="1200"/>
              <a:t>해당 작업지시에 대해  투입된  코일의 일련번호  </a:t>
            </a:r>
            <a:endParaRPr lang="en-US" altLang="ko-KR" sz="1200"/>
          </a:p>
          <a:p>
            <a:r>
              <a:rPr lang="ko-KR" altLang="en-US" sz="1200"/>
              <a:t>스켈프 </a:t>
            </a:r>
            <a:r>
              <a:rPr lang="en-US" altLang="ko-KR" sz="1200"/>
              <a:t>SN :   </a:t>
            </a:r>
            <a:r>
              <a:rPr lang="ko-KR" altLang="en-US" sz="1200"/>
              <a:t>해당 코일로 만든 스켈프 일련번호 </a:t>
            </a:r>
            <a:endParaRPr lang="en-US" altLang="ko-KR" sz="1200"/>
          </a:p>
          <a:p>
            <a:r>
              <a:rPr lang="ko-KR" altLang="en-US" sz="1200"/>
              <a:t>스켈프 총갯수  </a:t>
            </a:r>
            <a:r>
              <a:rPr lang="en-US" altLang="ko-KR" sz="1200"/>
              <a:t>:    </a:t>
            </a:r>
            <a:r>
              <a:rPr lang="ko-KR" altLang="en-US" sz="1200"/>
              <a:t>해당 코일로 만드는 스켈프 총 개수</a:t>
            </a:r>
            <a:endParaRPr lang="en-US" altLang="ko-KR" sz="1200"/>
          </a:p>
          <a:p>
            <a:endParaRPr lang="ko-KR" altLang="en-US" sz="120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651EE9E-454B-84E4-B4FA-A8E4308FC6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1733042"/>
              </p:ext>
            </p:extLst>
          </p:nvPr>
        </p:nvGraphicFramePr>
        <p:xfrm>
          <a:off x="729481" y="2364984"/>
          <a:ext cx="7709136" cy="1042035"/>
        </p:xfrm>
        <a:graphic>
          <a:graphicData uri="http://schemas.openxmlformats.org/drawingml/2006/table">
            <a:tbl>
              <a:tblPr/>
              <a:tblGrid>
                <a:gridCol w="481821">
                  <a:extLst>
                    <a:ext uri="{9D8B030D-6E8A-4147-A177-3AD203B41FA5}">
                      <a16:colId xmlns:a16="http://schemas.microsoft.com/office/drawing/2014/main" val="761851188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1272315832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3880613096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3627301273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2667504162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103653245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2381754703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570171208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1409008081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2961510024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1771548471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1049290142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1171632975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2583660529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1930146598"/>
                    </a:ext>
                  </a:extLst>
                </a:gridCol>
                <a:gridCol w="481821">
                  <a:extLst>
                    <a:ext uri="{9D8B030D-6E8A-4147-A177-3AD203B41FA5}">
                      <a16:colId xmlns:a16="http://schemas.microsoft.com/office/drawing/2014/main" val="1979834977"/>
                    </a:ext>
                  </a:extLst>
                </a:gridCol>
              </a:tblGrid>
              <a:tr h="42672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작업조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투입횟수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코일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스켈프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스켈프 총갯수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2133652"/>
                  </a:ext>
                </a:extLst>
              </a:tr>
              <a:tr h="16002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8336394"/>
                  </a:ext>
                </a:extLst>
              </a:tr>
              <a:tr h="438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7484328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8D3C4A92-A0B1-F628-7594-47E82A482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145" y="2107474"/>
            <a:ext cx="2977959" cy="397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681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12260</TotalTime>
  <Words>258</Words>
  <Application>Microsoft Office PowerPoint</Application>
  <PresentationFormat>와이드스크린</PresentationFormat>
  <Paragraphs>113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Malgun Gothic</vt:lpstr>
      <vt:lpstr>Malgun Gothic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bizoffice8</dc:creator>
  <cp:lastModifiedBy>이지형</cp:lastModifiedBy>
  <cp:revision>205</cp:revision>
  <dcterms:created xsi:type="dcterms:W3CDTF">2021-07-23T01:45:27Z</dcterms:created>
  <dcterms:modified xsi:type="dcterms:W3CDTF">2022-10-31T03:49:40Z</dcterms:modified>
</cp:coreProperties>
</file>

<file path=docProps/thumbnail.jpeg>
</file>